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</p:sldIdLst>
  <p:sldSz cy="6858000" cx="9144000"/>
  <p:notesSz cx="6858000" cy="9144000"/>
  <p:embeddedFontLst>
    <p:embeddedFont>
      <p:font typeface="Short Stack"/>
      <p:regular r:id="rId63"/>
    </p:embeddedFont>
    <p:embeddedFont>
      <p:font typeface="Arial Black"/>
      <p:regular r:id="rId6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font" Target="fonts/ArialBlack-regular.fntdata"/><Relationship Id="rId63" Type="http://schemas.openxmlformats.org/officeDocument/2006/relationships/font" Target="fonts/ShortStack-regular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pt-B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2" name="Google Shape;212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https://trends.google.com/trends/explore?date=all&amp;q=%2Fm%2F0ndhxqz,%2Fm%2F0fdjtq,Cloud%20Computing</a:t>
            </a:r>
            <a:endParaRPr/>
          </a:p>
        </p:txBody>
      </p:sp>
      <p:sp>
        <p:nvSpPr>
          <p:cNvPr id="213" name="Google Shape;213;p1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7" name="Google Shape;227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https://trends.google.com/trends/explore?date=all&amp;q=AWS,Azure,Google%20Cloud,IBM%20Cloud,Cloud%20Computing</a:t>
            </a:r>
            <a:endParaRPr/>
          </a:p>
        </p:txBody>
      </p:sp>
      <p:sp>
        <p:nvSpPr>
          <p:cNvPr id="228" name="Google Shape;228;p1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8" name="Google Shape;238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https://trends.google.com/trends/explore?date=all&amp;q=Business%20Intelligence,Big%20Data,Cloud%20Computing,Hadoop</a:t>
            </a:r>
            <a:endParaRPr/>
          </a:p>
        </p:txBody>
      </p:sp>
      <p:sp>
        <p:nvSpPr>
          <p:cNvPr id="239" name="Google Shape;239;p1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1" name="Google Shape;251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pt-BR"/>
              <a:t>https://trends.google.com/trends/explore?date=all&amp;q=IoT,Big%20Data,Cloud%20Computing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1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5" name="Google Shape;265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1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p2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p2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p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97" name="Google Shape;97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5" name="Google Shape;385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https://trends.google.com/trends/explore?date=all&amp;geo=BR&amp;q=Universidade,Prova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https://trends.google.com/trends/explore?date=all&amp;geo=BR&amp;q=Rio%20de%20Janeiro,Fortaleza,Recife,Reveillon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https://trends.google.com/trends/explore?date=all&amp;geo=BR&amp;q=Estresse,F%C3%A9rias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p3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p3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p3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p3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Google Shape;414;p3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3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2" name="Google Shape;422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https://datastudio.google.com/u/0/reporting/1KdAXcyb-l5X6FR9Vigu8-ExNirb5pNoB/page/MZES</a:t>
            </a:r>
            <a:endParaRPr/>
          </a:p>
        </p:txBody>
      </p:sp>
      <p:sp>
        <p:nvSpPr>
          <p:cNvPr id="423" name="Google Shape;423;p3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1" name="Google Shape;431;p3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6" name="Google Shape;436;p3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" name="Google Shape;442;p3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3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8" name="Google Shape;448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https://trends.google.com/trends/explore?date=all&amp;q=Rio%20de%20Janeiro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https://trends.google.com/trends/explore?date=all&amp;q=Rio%20de%20Janeiro,Reveillon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https://trends.google.com/trends/explore?date=2018-08-01%202018-10-07&amp;geo=BR&amp;q=Ciro,Haddad,Marina%20Silva,Alckmin,Bolsonaro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" name="Google Shape;449;p3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p4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" name="Google Shape;460;p4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p4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p4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3" name="Google Shape;483;p4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9" name="Google Shape;489;p4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4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0" name="Google Shape;500;p4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8" name="Google Shape;518;p4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3" name="Google Shape;523;p4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5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6" name="Google Shape;546;p5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" name="Google Shape;553;p5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p5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7" name="Google Shape;567;p5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9" name="Google Shape;579;p5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7" name="Google Shape;587;p5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2" name="Google Shape;592;p5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7" name="Google Shape;117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1" type="body"/>
          </p:nvPr>
        </p:nvSpPr>
        <p:spPr>
          <a:xfrm rot="5400000">
            <a:off x="2309018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2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1" name="Google Shape;21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grpSp>
        <p:nvGrpSpPr>
          <p:cNvPr id="28" name="Google Shape;28;p4"/>
          <p:cNvGrpSpPr/>
          <p:nvPr/>
        </p:nvGrpSpPr>
        <p:grpSpPr>
          <a:xfrm>
            <a:off x="457200" y="6413478"/>
            <a:ext cx="1034191" cy="246221"/>
            <a:chOff x="3801307" y="6440904"/>
            <a:chExt cx="1034191" cy="246221"/>
          </a:xfrm>
        </p:grpSpPr>
        <p:pic>
          <p:nvPicPr>
            <p:cNvPr id="29" name="Google Shape;29;p4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3801307" y="6497926"/>
              <a:ext cx="154849" cy="1548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" name="Google Shape;30;p4"/>
            <p:cNvSpPr txBox="1"/>
            <p:nvPr/>
          </p:nvSpPr>
          <p:spPr>
            <a:xfrm>
              <a:off x="3893329" y="6440904"/>
              <a:ext cx="942169" cy="24622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pt-BR" sz="1000">
                  <a:solidFill>
                    <a:srgbClr val="7F7F7F"/>
                  </a:solidFill>
                  <a:latin typeface="Avenir"/>
                  <a:ea typeface="Avenir"/>
                  <a:cs typeface="Avenir"/>
                  <a:sym typeface="Avenir"/>
                </a:rPr>
                <a:t>carlosemello</a:t>
              </a:r>
              <a:endParaRPr b="0" sz="1100">
                <a:solidFill>
                  <a:srgbClr val="7F7F7F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8" name="Google Shape;38;p6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9" name="Google Shape;39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7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7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7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7" name="Google Shape;47;p7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8" name="Google Shape;48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" name="Google Shape;59;p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0" name="Google Shape;60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" name="Google Shape;66;p1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7" name="Google Shape;67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20" Type="http://schemas.openxmlformats.org/officeDocument/2006/relationships/image" Target="../media/image24.png"/><Relationship Id="rId22" Type="http://schemas.openxmlformats.org/officeDocument/2006/relationships/image" Target="../media/image33.png"/><Relationship Id="rId21" Type="http://schemas.openxmlformats.org/officeDocument/2006/relationships/image" Target="../media/image32.png"/><Relationship Id="rId24" Type="http://schemas.openxmlformats.org/officeDocument/2006/relationships/image" Target="../media/image28.png"/><Relationship Id="rId23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Relationship Id="rId4" Type="http://schemas.openxmlformats.org/officeDocument/2006/relationships/image" Target="../media/image16.png"/><Relationship Id="rId9" Type="http://schemas.openxmlformats.org/officeDocument/2006/relationships/image" Target="../media/image2.png"/><Relationship Id="rId26" Type="http://schemas.openxmlformats.org/officeDocument/2006/relationships/image" Target="../media/image20.png"/><Relationship Id="rId25" Type="http://schemas.openxmlformats.org/officeDocument/2006/relationships/image" Target="../media/image39.png"/><Relationship Id="rId28" Type="http://schemas.openxmlformats.org/officeDocument/2006/relationships/image" Target="../media/image34.png"/><Relationship Id="rId27" Type="http://schemas.openxmlformats.org/officeDocument/2006/relationships/image" Target="../media/image37.png"/><Relationship Id="rId5" Type="http://schemas.openxmlformats.org/officeDocument/2006/relationships/image" Target="../media/image10.png"/><Relationship Id="rId6" Type="http://schemas.openxmlformats.org/officeDocument/2006/relationships/image" Target="../media/image5.png"/><Relationship Id="rId29" Type="http://schemas.openxmlformats.org/officeDocument/2006/relationships/image" Target="../media/image29.png"/><Relationship Id="rId7" Type="http://schemas.openxmlformats.org/officeDocument/2006/relationships/image" Target="../media/image7.png"/><Relationship Id="rId8" Type="http://schemas.openxmlformats.org/officeDocument/2006/relationships/image" Target="../media/image18.png"/><Relationship Id="rId11" Type="http://schemas.openxmlformats.org/officeDocument/2006/relationships/image" Target="../media/image4.png"/><Relationship Id="rId10" Type="http://schemas.openxmlformats.org/officeDocument/2006/relationships/image" Target="../media/image14.png"/><Relationship Id="rId13" Type="http://schemas.openxmlformats.org/officeDocument/2006/relationships/image" Target="../media/image13.png"/><Relationship Id="rId12" Type="http://schemas.openxmlformats.org/officeDocument/2006/relationships/image" Target="../media/image9.png"/><Relationship Id="rId15" Type="http://schemas.openxmlformats.org/officeDocument/2006/relationships/image" Target="../media/image26.png"/><Relationship Id="rId14" Type="http://schemas.openxmlformats.org/officeDocument/2006/relationships/image" Target="../media/image25.png"/><Relationship Id="rId17" Type="http://schemas.openxmlformats.org/officeDocument/2006/relationships/image" Target="../media/image21.png"/><Relationship Id="rId16" Type="http://schemas.openxmlformats.org/officeDocument/2006/relationships/image" Target="../media/image22.png"/><Relationship Id="rId19" Type="http://schemas.openxmlformats.org/officeDocument/2006/relationships/image" Target="../media/image31.png"/><Relationship Id="rId18" Type="http://schemas.openxmlformats.org/officeDocument/2006/relationships/image" Target="../media/image1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7.png"/><Relationship Id="rId4" Type="http://schemas.openxmlformats.org/officeDocument/2006/relationships/image" Target="../media/image42.png"/><Relationship Id="rId9" Type="http://schemas.openxmlformats.org/officeDocument/2006/relationships/image" Target="../media/image40.png"/><Relationship Id="rId5" Type="http://schemas.openxmlformats.org/officeDocument/2006/relationships/image" Target="../media/image30.png"/><Relationship Id="rId6" Type="http://schemas.openxmlformats.org/officeDocument/2006/relationships/image" Target="../media/image35.png"/><Relationship Id="rId7" Type="http://schemas.openxmlformats.org/officeDocument/2006/relationships/image" Target="../media/image36.png"/><Relationship Id="rId8" Type="http://schemas.openxmlformats.org/officeDocument/2006/relationships/image" Target="../media/image49.png"/><Relationship Id="rId10" Type="http://schemas.openxmlformats.org/officeDocument/2006/relationships/image" Target="../media/image3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7.png"/><Relationship Id="rId4" Type="http://schemas.openxmlformats.org/officeDocument/2006/relationships/image" Target="../media/image50.png"/><Relationship Id="rId5" Type="http://schemas.openxmlformats.org/officeDocument/2006/relationships/image" Target="../media/image44.png"/><Relationship Id="rId6" Type="http://schemas.openxmlformats.org/officeDocument/2006/relationships/image" Target="../media/image4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7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6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2.png"/><Relationship Id="rId4" Type="http://schemas.openxmlformats.org/officeDocument/2006/relationships/image" Target="../media/image54.png"/></Relationships>
</file>

<file path=ppt/slides/_rels/slide22.xml.rels><?xml version="1.0" encoding="UTF-8" standalone="yes"?><Relationships xmlns="http://schemas.openxmlformats.org/package/2006/relationships"><Relationship Id="rId20" Type="http://schemas.openxmlformats.org/officeDocument/2006/relationships/image" Target="../media/image24.png"/><Relationship Id="rId22" Type="http://schemas.openxmlformats.org/officeDocument/2006/relationships/image" Target="../media/image33.png"/><Relationship Id="rId21" Type="http://schemas.openxmlformats.org/officeDocument/2006/relationships/image" Target="../media/image32.png"/><Relationship Id="rId24" Type="http://schemas.openxmlformats.org/officeDocument/2006/relationships/image" Target="../media/image28.png"/><Relationship Id="rId23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.png"/><Relationship Id="rId4" Type="http://schemas.openxmlformats.org/officeDocument/2006/relationships/image" Target="../media/image16.png"/><Relationship Id="rId9" Type="http://schemas.openxmlformats.org/officeDocument/2006/relationships/image" Target="../media/image2.png"/><Relationship Id="rId26" Type="http://schemas.openxmlformats.org/officeDocument/2006/relationships/image" Target="../media/image20.png"/><Relationship Id="rId25" Type="http://schemas.openxmlformats.org/officeDocument/2006/relationships/image" Target="../media/image39.png"/><Relationship Id="rId28" Type="http://schemas.openxmlformats.org/officeDocument/2006/relationships/image" Target="../media/image34.png"/><Relationship Id="rId27" Type="http://schemas.openxmlformats.org/officeDocument/2006/relationships/image" Target="../media/image37.png"/><Relationship Id="rId5" Type="http://schemas.openxmlformats.org/officeDocument/2006/relationships/image" Target="../media/image10.png"/><Relationship Id="rId6" Type="http://schemas.openxmlformats.org/officeDocument/2006/relationships/image" Target="../media/image5.png"/><Relationship Id="rId29" Type="http://schemas.openxmlformats.org/officeDocument/2006/relationships/image" Target="../media/image29.png"/><Relationship Id="rId7" Type="http://schemas.openxmlformats.org/officeDocument/2006/relationships/image" Target="../media/image7.png"/><Relationship Id="rId8" Type="http://schemas.openxmlformats.org/officeDocument/2006/relationships/image" Target="../media/image18.png"/><Relationship Id="rId11" Type="http://schemas.openxmlformats.org/officeDocument/2006/relationships/image" Target="../media/image4.png"/><Relationship Id="rId10" Type="http://schemas.openxmlformats.org/officeDocument/2006/relationships/image" Target="../media/image14.png"/><Relationship Id="rId13" Type="http://schemas.openxmlformats.org/officeDocument/2006/relationships/image" Target="../media/image13.png"/><Relationship Id="rId12" Type="http://schemas.openxmlformats.org/officeDocument/2006/relationships/image" Target="../media/image9.png"/><Relationship Id="rId15" Type="http://schemas.openxmlformats.org/officeDocument/2006/relationships/image" Target="../media/image26.png"/><Relationship Id="rId14" Type="http://schemas.openxmlformats.org/officeDocument/2006/relationships/image" Target="../media/image25.png"/><Relationship Id="rId17" Type="http://schemas.openxmlformats.org/officeDocument/2006/relationships/image" Target="../media/image21.png"/><Relationship Id="rId16" Type="http://schemas.openxmlformats.org/officeDocument/2006/relationships/image" Target="../media/image22.png"/><Relationship Id="rId19" Type="http://schemas.openxmlformats.org/officeDocument/2006/relationships/image" Target="../media/image31.png"/><Relationship Id="rId18" Type="http://schemas.openxmlformats.org/officeDocument/2006/relationships/image" Target="../media/image1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3.png"/><Relationship Id="rId4" Type="http://schemas.openxmlformats.org/officeDocument/2006/relationships/image" Target="../media/image57.png"/><Relationship Id="rId5" Type="http://schemas.openxmlformats.org/officeDocument/2006/relationships/image" Target="../media/image59.png"/><Relationship Id="rId6" Type="http://schemas.openxmlformats.org/officeDocument/2006/relationships/image" Target="../media/image56.png"/><Relationship Id="rId7" Type="http://schemas.openxmlformats.org/officeDocument/2006/relationships/image" Target="../media/image5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61.png"/><Relationship Id="rId4" Type="http://schemas.openxmlformats.org/officeDocument/2006/relationships/image" Target="../media/image62.png"/><Relationship Id="rId9" Type="http://schemas.openxmlformats.org/officeDocument/2006/relationships/image" Target="../media/image65.png"/><Relationship Id="rId5" Type="http://schemas.openxmlformats.org/officeDocument/2006/relationships/image" Target="../media/image63.png"/><Relationship Id="rId6" Type="http://schemas.openxmlformats.org/officeDocument/2006/relationships/image" Target="../media/image76.png"/><Relationship Id="rId7" Type="http://schemas.openxmlformats.org/officeDocument/2006/relationships/image" Target="../media/image70.png"/><Relationship Id="rId8" Type="http://schemas.openxmlformats.org/officeDocument/2006/relationships/image" Target="../media/image6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67.png"/><Relationship Id="rId4" Type="http://schemas.openxmlformats.org/officeDocument/2006/relationships/image" Target="../media/image68.gif"/><Relationship Id="rId5" Type="http://schemas.openxmlformats.org/officeDocument/2006/relationships/image" Target="../media/image8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75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8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6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69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72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71.png"/><Relationship Id="rId4" Type="http://schemas.openxmlformats.org/officeDocument/2006/relationships/image" Target="../media/image74.png"/><Relationship Id="rId5" Type="http://schemas.openxmlformats.org/officeDocument/2006/relationships/image" Target="../media/image81.png"/><Relationship Id="rId6" Type="http://schemas.openxmlformats.org/officeDocument/2006/relationships/image" Target="../media/image78.png"/><Relationship Id="rId7" Type="http://schemas.openxmlformats.org/officeDocument/2006/relationships/image" Target="../media/image100.gif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73.jpg"/><Relationship Id="rId4" Type="http://schemas.openxmlformats.org/officeDocument/2006/relationships/image" Target="../media/image86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77.png"/><Relationship Id="rId4" Type="http://schemas.openxmlformats.org/officeDocument/2006/relationships/image" Target="../media/image79.png"/><Relationship Id="rId5" Type="http://schemas.openxmlformats.org/officeDocument/2006/relationships/image" Target="../media/image93.png"/><Relationship Id="rId6" Type="http://schemas.openxmlformats.org/officeDocument/2006/relationships/image" Target="../media/image88.jp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90.jp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8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87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80.png"/><Relationship Id="rId4" Type="http://schemas.openxmlformats.org/officeDocument/2006/relationships/image" Target="../media/image83.png"/><Relationship Id="rId5" Type="http://schemas.openxmlformats.org/officeDocument/2006/relationships/image" Target="../media/image89.png"/><Relationship Id="rId6" Type="http://schemas.openxmlformats.org/officeDocument/2006/relationships/image" Target="../media/image91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94.jp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95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96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05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96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92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97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98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99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101.png"/><Relationship Id="rId4" Type="http://schemas.openxmlformats.org/officeDocument/2006/relationships/image" Target="../media/image102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104.png"/><Relationship Id="rId4" Type="http://schemas.openxmlformats.org/officeDocument/2006/relationships/image" Target="../media/image106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103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664273" y="2431756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pt-BR"/>
              <a:t>TAAED – 2020.1</a:t>
            </a:r>
            <a:br>
              <a:rPr lang="pt-BR"/>
            </a:br>
            <a:r>
              <a:rPr lang="pt-BR"/>
              <a:t>Introdução à análise de dados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pt-BR"/>
              <a:t>Motivação</a:t>
            </a:r>
            <a:endParaRPr/>
          </a:p>
        </p:txBody>
      </p:sp>
      <p:grpSp>
        <p:nvGrpSpPr>
          <p:cNvPr id="162" name="Google Shape;162;p22"/>
          <p:cNvGrpSpPr/>
          <p:nvPr/>
        </p:nvGrpSpPr>
        <p:grpSpPr>
          <a:xfrm>
            <a:off x="2261619" y="2410783"/>
            <a:ext cx="4620760" cy="1758716"/>
            <a:chOff x="2228136" y="2233887"/>
            <a:chExt cx="4620760" cy="1758716"/>
          </a:xfrm>
        </p:grpSpPr>
        <p:sp>
          <p:nvSpPr>
            <p:cNvPr id="163" name="Google Shape;163;p22"/>
            <p:cNvSpPr txBox="1"/>
            <p:nvPr/>
          </p:nvSpPr>
          <p:spPr>
            <a:xfrm>
              <a:off x="3426174" y="2233887"/>
              <a:ext cx="2127806" cy="6463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3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Estatística</a:t>
              </a:r>
              <a:endParaRPr b="1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" name="Google Shape;164;p22"/>
            <p:cNvSpPr txBox="1"/>
            <p:nvPr/>
          </p:nvSpPr>
          <p:spPr>
            <a:xfrm>
              <a:off x="2228136" y="3407827"/>
              <a:ext cx="1869021" cy="5847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3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Descritiva</a:t>
              </a:r>
              <a:endParaRPr b="1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" name="Google Shape;165;p22"/>
            <p:cNvSpPr txBox="1"/>
            <p:nvPr/>
          </p:nvSpPr>
          <p:spPr>
            <a:xfrm>
              <a:off x="4950419" y="3404402"/>
              <a:ext cx="1898477" cy="5847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3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Inferência</a:t>
              </a:r>
              <a:endParaRPr b="1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66" name="Google Shape;166;p22"/>
            <p:cNvCxnSpPr/>
            <p:nvPr/>
          </p:nvCxnSpPr>
          <p:spPr>
            <a:xfrm flipH="1">
              <a:off x="3515820" y="2880218"/>
              <a:ext cx="403411" cy="524184"/>
            </a:xfrm>
            <a:prstGeom prst="straightConnector1">
              <a:avLst/>
            </a:prstGeom>
            <a:noFill/>
            <a:ln cap="flat" cmpd="sng" w="57150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</p:cxnSp>
        <p:cxnSp>
          <p:nvCxnSpPr>
            <p:cNvPr id="167" name="Google Shape;167;p22"/>
            <p:cNvCxnSpPr/>
            <p:nvPr/>
          </p:nvCxnSpPr>
          <p:spPr>
            <a:xfrm>
              <a:off x="5152125" y="2883643"/>
              <a:ext cx="365812" cy="635186"/>
            </a:xfrm>
            <a:prstGeom prst="straightConnector1">
              <a:avLst/>
            </a:prstGeom>
            <a:noFill/>
            <a:ln cap="flat" cmpd="sng" w="57150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</p:cxn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pt-BR"/>
              <a:t>Motivação</a:t>
            </a:r>
            <a:endParaRPr/>
          </a:p>
        </p:txBody>
      </p:sp>
      <p:pic>
        <p:nvPicPr>
          <p:cNvPr id="173" name="Google Shape;173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88090" y="2311900"/>
            <a:ext cx="3555723" cy="3734321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3"/>
          <p:cNvSpPr txBox="1"/>
          <p:nvPr/>
        </p:nvSpPr>
        <p:spPr>
          <a:xfrm>
            <a:off x="1292903" y="2100778"/>
            <a:ext cx="1742677" cy="584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>
                <a:solidFill>
                  <a:srgbClr val="000090"/>
                </a:solidFill>
                <a:latin typeface="Short Stack"/>
                <a:ea typeface="Short Stack"/>
                <a:cs typeface="Short Stack"/>
                <a:sym typeface="Short Stack"/>
              </a:rPr>
              <a:t>Internet</a:t>
            </a:r>
            <a:endParaRPr sz="3200">
              <a:solidFill>
                <a:srgbClr val="000090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  <p:sp>
        <p:nvSpPr>
          <p:cNvPr id="175" name="Google Shape;175;p23"/>
          <p:cNvSpPr txBox="1"/>
          <p:nvPr/>
        </p:nvSpPr>
        <p:spPr>
          <a:xfrm>
            <a:off x="457200" y="5169057"/>
            <a:ext cx="2578380" cy="584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>
                <a:solidFill>
                  <a:srgbClr val="000090"/>
                </a:solidFill>
                <a:latin typeface="Short Stack"/>
                <a:ea typeface="Short Stack"/>
                <a:cs typeface="Short Stack"/>
                <a:sym typeface="Short Stack"/>
              </a:rPr>
              <a:t>Smartphones</a:t>
            </a:r>
            <a:endParaRPr sz="2400">
              <a:solidFill>
                <a:srgbClr val="000090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  <p:sp>
        <p:nvSpPr>
          <p:cNvPr id="176" name="Google Shape;176;p23"/>
          <p:cNvSpPr txBox="1"/>
          <p:nvPr/>
        </p:nvSpPr>
        <p:spPr>
          <a:xfrm>
            <a:off x="6291909" y="2663753"/>
            <a:ext cx="2624619" cy="584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>
                <a:solidFill>
                  <a:srgbClr val="000090"/>
                </a:solidFill>
                <a:latin typeface="Short Stack"/>
                <a:ea typeface="Short Stack"/>
                <a:cs typeface="Short Stack"/>
                <a:sym typeface="Short Stack"/>
              </a:rPr>
              <a:t>Redes sociais</a:t>
            </a:r>
            <a:endParaRPr sz="3200">
              <a:solidFill>
                <a:srgbClr val="000090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  <p:sp>
        <p:nvSpPr>
          <p:cNvPr id="177" name="Google Shape;177;p23"/>
          <p:cNvSpPr txBox="1"/>
          <p:nvPr/>
        </p:nvSpPr>
        <p:spPr>
          <a:xfrm>
            <a:off x="5111154" y="5753833"/>
            <a:ext cx="3805374" cy="584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>
                <a:solidFill>
                  <a:srgbClr val="000090"/>
                </a:solidFill>
                <a:latin typeface="Short Stack"/>
                <a:ea typeface="Short Stack"/>
                <a:cs typeface="Short Stack"/>
                <a:sym typeface="Short Stack"/>
              </a:rPr>
              <a:t>Internet das Coisas</a:t>
            </a:r>
            <a:endParaRPr sz="2400">
              <a:solidFill>
                <a:srgbClr val="000090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pt-BR"/>
              <a:t>Motivação</a:t>
            </a:r>
            <a:endParaRPr/>
          </a:p>
        </p:txBody>
      </p:sp>
      <p:pic>
        <p:nvPicPr>
          <p:cNvPr id="183" name="Google Shape;183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74345" y="3353626"/>
            <a:ext cx="1079500" cy="36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00135" y="3893926"/>
            <a:ext cx="1079500" cy="35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539885" y="2416196"/>
            <a:ext cx="1079500" cy="48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147840" y="2321792"/>
            <a:ext cx="10795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024790" y="2937024"/>
            <a:ext cx="1041400" cy="29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486150" y="4249526"/>
            <a:ext cx="1219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213248" y="4725892"/>
            <a:ext cx="1296552" cy="3050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6539885" y="3060700"/>
            <a:ext cx="1079500" cy="35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4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459041" y="4620886"/>
            <a:ext cx="1079500" cy="35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4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4414860" y="1801803"/>
            <a:ext cx="1585275" cy="2238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4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954708" y="2321792"/>
            <a:ext cx="1552021" cy="3651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4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552700" y="3893926"/>
            <a:ext cx="1098840" cy="735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4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1947996" y="5733751"/>
            <a:ext cx="1092195" cy="5889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4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3197954" y="5272174"/>
            <a:ext cx="1655891" cy="3298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4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552700" y="1579303"/>
            <a:ext cx="1192076" cy="444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4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6788583" y="5357506"/>
            <a:ext cx="1288556" cy="965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4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384621" y="2898796"/>
            <a:ext cx="1519138" cy="8695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4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4853845" y="2259816"/>
            <a:ext cx="1277960" cy="1277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4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457200" y="5357506"/>
            <a:ext cx="1071481" cy="10714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4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3529195" y="6182727"/>
            <a:ext cx="2933700" cy="4925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4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7609782" y="3919736"/>
            <a:ext cx="1073296" cy="5643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4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7437467" y="1662592"/>
            <a:ext cx="1498600" cy="7260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24"/>
          <p:cNvPicPr preferRelativeResize="0"/>
          <p:nvPr/>
        </p:nvPicPr>
        <p:blipFill rotWithShape="1">
          <a:blip r:embed="rId25">
            <a:alphaModFix/>
          </a:blip>
          <a:srcRect b="0" l="0" r="0" t="0"/>
          <a:stretch/>
        </p:blipFill>
        <p:spPr>
          <a:xfrm>
            <a:off x="2295829" y="3616832"/>
            <a:ext cx="902125" cy="6058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24"/>
          <p:cNvPicPr preferRelativeResize="0"/>
          <p:nvPr/>
        </p:nvPicPr>
        <p:blipFill rotWithShape="1">
          <a:blip r:embed="rId26">
            <a:alphaModFix/>
          </a:blip>
          <a:srcRect b="0" l="0" r="0" t="0"/>
          <a:stretch/>
        </p:blipFill>
        <p:spPr>
          <a:xfrm>
            <a:off x="2651423" y="1493285"/>
            <a:ext cx="584866" cy="5848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24"/>
          <p:cNvPicPr preferRelativeResize="0"/>
          <p:nvPr/>
        </p:nvPicPr>
        <p:blipFill rotWithShape="1">
          <a:blip r:embed="rId27">
            <a:alphaModFix/>
          </a:blip>
          <a:srcRect b="0" l="0" r="0" t="0"/>
          <a:stretch/>
        </p:blipFill>
        <p:spPr>
          <a:xfrm>
            <a:off x="6859237" y="6083467"/>
            <a:ext cx="1538396" cy="5742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24"/>
          <p:cNvPicPr preferRelativeResize="0"/>
          <p:nvPr/>
        </p:nvPicPr>
        <p:blipFill rotWithShape="1">
          <a:blip r:embed="rId28">
            <a:alphaModFix/>
          </a:blip>
          <a:srcRect b="0" l="0" r="0" t="0"/>
          <a:stretch/>
        </p:blipFill>
        <p:spPr>
          <a:xfrm>
            <a:off x="4972911" y="3724514"/>
            <a:ext cx="789770" cy="7897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24"/>
          <p:cNvPicPr preferRelativeResize="0"/>
          <p:nvPr/>
        </p:nvPicPr>
        <p:blipFill rotWithShape="1">
          <a:blip r:embed="rId29">
            <a:alphaModFix/>
          </a:blip>
          <a:srcRect b="0" l="0" r="0" t="0"/>
          <a:stretch/>
        </p:blipFill>
        <p:spPr>
          <a:xfrm>
            <a:off x="7015466" y="4795417"/>
            <a:ext cx="1868226" cy="4329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pt-BR"/>
              <a:t>Cenário – 1ª onda</a:t>
            </a:r>
            <a:endParaRPr/>
          </a:p>
        </p:txBody>
      </p:sp>
      <p:sp>
        <p:nvSpPr>
          <p:cNvPr id="216" name="Google Shape;216;p25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pt-BR"/>
              <a:t>Ferramentas de computação em nuvem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pt-BR"/>
              <a:t>Escalabilidade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pt-BR"/>
              <a:t>Distribuição (MapReduce)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pt-BR"/>
              <a:t>Paralelismo (GPU)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pt-BR"/>
              <a:t>Data storage</a:t>
            </a:r>
            <a:endParaRPr/>
          </a:p>
          <a:p>
            <a:pPr indent="-1079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217" name="Google Shape;217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48201" y="4185927"/>
            <a:ext cx="3287726" cy="1587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04010" y="4251736"/>
            <a:ext cx="2646684" cy="137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39945" y="5962121"/>
            <a:ext cx="1028172" cy="688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2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094906" y="5726447"/>
            <a:ext cx="1729572" cy="8647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2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204521" y="5634361"/>
            <a:ext cx="1283743" cy="8358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554478" y="2117392"/>
            <a:ext cx="990005" cy="4999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2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626783" y="3043022"/>
            <a:ext cx="1692975" cy="4260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25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57200" y="4877173"/>
            <a:ext cx="839825" cy="7508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pt-BR"/>
              <a:t>Cenário – 1ª onda</a:t>
            </a:r>
            <a:endParaRPr/>
          </a:p>
        </p:txBody>
      </p:sp>
      <p:sp>
        <p:nvSpPr>
          <p:cNvPr id="231" name="Google Shape;231;p26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pt-BR"/>
              <a:t>Serviços de computação em nuvem</a:t>
            </a:r>
            <a:endParaRPr/>
          </a:p>
        </p:txBody>
      </p:sp>
      <p:pic>
        <p:nvPicPr>
          <p:cNvPr id="232" name="Google Shape;232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6504" y="2658484"/>
            <a:ext cx="2751761" cy="12130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63250" y="4792843"/>
            <a:ext cx="2684007" cy="7797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35652" y="4782318"/>
            <a:ext cx="2019440" cy="13438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571341" y="3402545"/>
            <a:ext cx="4099488" cy="6317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pt-BR"/>
              <a:t>Cenário – 2ª onda</a:t>
            </a:r>
            <a:endParaRPr/>
          </a:p>
        </p:txBody>
      </p:sp>
      <p:pic>
        <p:nvPicPr>
          <p:cNvPr id="242" name="Google Shape;242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44504" y="2180389"/>
            <a:ext cx="6799496" cy="4677611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27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i="1" lang="pt-BR"/>
              <a:t>Big Data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pt-BR"/>
              <a:t>Volume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pt-BR"/>
              <a:t>Variedade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pt-BR"/>
              <a:t>Velocidade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rgbClr val="FF0000"/>
              </a:buClr>
              <a:buSzPts val="2800"/>
              <a:buChar char="–"/>
            </a:pPr>
            <a:r>
              <a:rPr b="1" lang="pt-BR">
                <a:solidFill>
                  <a:srgbClr val="FF0000"/>
                </a:solidFill>
              </a:rPr>
              <a:t>Veracidade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rgbClr val="FF0000"/>
              </a:buClr>
              <a:buSzPts val="2800"/>
              <a:buChar char="–"/>
            </a:pPr>
            <a:r>
              <a:rPr b="1" lang="pt-BR">
                <a:solidFill>
                  <a:srgbClr val="FF0000"/>
                </a:solidFill>
              </a:rPr>
              <a:t>Valor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esultado de imagem para data overwhelming" id="248" name="Google Shape;248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9228" y="1383705"/>
            <a:ext cx="6988054" cy="3993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pt-BR"/>
              <a:t>Cenário – 3ª onda</a:t>
            </a:r>
            <a:endParaRPr/>
          </a:p>
        </p:txBody>
      </p:sp>
      <p:sp>
        <p:nvSpPr>
          <p:cNvPr id="255" name="Google Shape;255;p29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pt-BR"/>
              <a:t>Internet das Coisas (IoT)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pt-BR"/>
              <a:t>Dispositivos e sensores conectados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pt-BR"/>
              <a:t>Dados trafegando na Internet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pt-BR"/>
              <a:t>Intensa coleta de dados</a:t>
            </a:r>
            <a:endParaRPr/>
          </a:p>
          <a:p>
            <a:pPr indent="-1079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256" name="Google Shape;256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90050" y="3190903"/>
            <a:ext cx="4153950" cy="36670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pt-BR"/>
              <a:t>Indústria 4.0</a:t>
            </a:r>
            <a:endParaRPr/>
          </a:p>
        </p:txBody>
      </p:sp>
      <p:pic>
        <p:nvPicPr>
          <p:cNvPr id="262" name="Google Shape;262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1430361"/>
            <a:ext cx="8350998" cy="50494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pt-BR"/>
              <a:t>Indústria 4.0</a:t>
            </a:r>
            <a:endParaRPr/>
          </a:p>
        </p:txBody>
      </p:sp>
      <p:sp>
        <p:nvSpPr>
          <p:cNvPr id="269" name="Google Shape;269;p31"/>
          <p:cNvSpPr txBox="1"/>
          <p:nvPr/>
        </p:nvSpPr>
        <p:spPr>
          <a:xfrm>
            <a:off x="817077" y="1417638"/>
            <a:ext cx="5401639" cy="584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 mundo através dos sensores</a:t>
            </a:r>
            <a:endParaRPr b="1"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0" name="Google Shape;270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2279770"/>
            <a:ext cx="8451421" cy="41817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 txBox="1"/>
          <p:nvPr>
            <p:ph type="ctrTitle"/>
          </p:nvPr>
        </p:nvSpPr>
        <p:spPr>
          <a:xfrm>
            <a:off x="685800" y="2434304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pt-BR" sz="4000">
                <a:latin typeface="Arial"/>
                <a:ea typeface="Arial"/>
                <a:cs typeface="Arial"/>
                <a:sym typeface="Arial"/>
              </a:rPr>
              <a:t>Carlos E. Mello, PhD</a:t>
            </a:r>
            <a:br>
              <a:rPr lang="pt-BR" sz="4000">
                <a:latin typeface="Arial"/>
                <a:ea typeface="Arial"/>
                <a:cs typeface="Arial"/>
                <a:sym typeface="Arial"/>
              </a:rPr>
            </a:br>
            <a:endParaRPr sz="40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2" name="Google Shape;92;p14"/>
          <p:cNvGrpSpPr/>
          <p:nvPr/>
        </p:nvGrpSpPr>
        <p:grpSpPr>
          <a:xfrm>
            <a:off x="2771153" y="3396362"/>
            <a:ext cx="3623202" cy="711526"/>
            <a:chOff x="2453638" y="3104544"/>
            <a:chExt cx="3623202" cy="711526"/>
          </a:xfrm>
        </p:grpSpPr>
        <p:pic>
          <p:nvPicPr>
            <p:cNvPr id="93" name="Google Shape;93;p1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453638" y="3104544"/>
              <a:ext cx="711526" cy="7115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4" name="Google Shape;94;p14"/>
            <p:cNvSpPr txBox="1"/>
            <p:nvPr/>
          </p:nvSpPr>
          <p:spPr>
            <a:xfrm>
              <a:off x="3165164" y="3116816"/>
              <a:ext cx="2911676" cy="6463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pt-BR" sz="3600" u="none" cap="none" strike="noStrike">
                  <a:solidFill>
                    <a:srgbClr val="7F7F7F"/>
                  </a:solidFill>
                  <a:latin typeface="Avenir"/>
                  <a:ea typeface="Avenir"/>
                  <a:cs typeface="Avenir"/>
                  <a:sym typeface="Avenir"/>
                </a:rPr>
                <a:t>carlosemello</a:t>
              </a:r>
              <a:endParaRPr b="0" sz="4400">
                <a:solidFill>
                  <a:srgbClr val="7F7F7F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pt-BR"/>
              <a:t>Indústria 4.0</a:t>
            </a:r>
            <a:endParaRPr/>
          </a:p>
        </p:txBody>
      </p:sp>
      <p:sp>
        <p:nvSpPr>
          <p:cNvPr id="276" name="Google Shape;276;p32"/>
          <p:cNvSpPr txBox="1"/>
          <p:nvPr/>
        </p:nvSpPr>
        <p:spPr>
          <a:xfrm>
            <a:off x="817078" y="1417638"/>
            <a:ext cx="7453836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Indústria 4.0: </a:t>
            </a:r>
            <a:r>
              <a:rPr lang="pt-BR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buscando mais eficiência através de mais sensores, mais dados e mais automação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7" name="Google Shape;277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51525" y="3287583"/>
            <a:ext cx="5480098" cy="33757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pt-BR"/>
              <a:t>Indústria 4.0</a:t>
            </a:r>
            <a:endParaRPr/>
          </a:p>
        </p:txBody>
      </p:sp>
      <p:sp>
        <p:nvSpPr>
          <p:cNvPr id="283" name="Google Shape;283;p33"/>
          <p:cNvSpPr txBox="1"/>
          <p:nvPr/>
        </p:nvSpPr>
        <p:spPr>
          <a:xfrm>
            <a:off x="250844" y="1681662"/>
            <a:ext cx="8435956" cy="584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Coletando sempre mais dados: saúde</a:t>
            </a:r>
            <a:endParaRPr b="1"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4" name="Google Shape;284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4622" y="2530462"/>
            <a:ext cx="2589276" cy="24435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51671" y="4240924"/>
            <a:ext cx="5140068" cy="20852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pt-BR"/>
              <a:t>Dados como ativos</a:t>
            </a:r>
            <a:endParaRPr/>
          </a:p>
        </p:txBody>
      </p:sp>
      <p:pic>
        <p:nvPicPr>
          <p:cNvPr id="291" name="Google Shape;291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74345" y="3353626"/>
            <a:ext cx="1079500" cy="36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00135" y="3893926"/>
            <a:ext cx="1079500" cy="35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3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539885" y="2416196"/>
            <a:ext cx="1079500" cy="48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3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147840" y="2321792"/>
            <a:ext cx="10795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3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024790" y="2937024"/>
            <a:ext cx="1041400" cy="29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3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486150" y="4249526"/>
            <a:ext cx="1219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3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213248" y="4725892"/>
            <a:ext cx="1296552" cy="3050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3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6539885" y="3060700"/>
            <a:ext cx="1079500" cy="35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34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459041" y="4620886"/>
            <a:ext cx="1079500" cy="35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34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4414860" y="1801803"/>
            <a:ext cx="1585275" cy="22380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34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954708" y="2321792"/>
            <a:ext cx="1552021" cy="3651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34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552700" y="3893926"/>
            <a:ext cx="1098840" cy="735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34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1947996" y="5733751"/>
            <a:ext cx="1092195" cy="58892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34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3197954" y="5272174"/>
            <a:ext cx="1655891" cy="32985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34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552700" y="1579303"/>
            <a:ext cx="1192076" cy="444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34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6788583" y="5357506"/>
            <a:ext cx="1288556" cy="965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34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384621" y="2898796"/>
            <a:ext cx="1519138" cy="8695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34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4853845" y="2259816"/>
            <a:ext cx="1277960" cy="1277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34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457200" y="5357506"/>
            <a:ext cx="1071481" cy="10714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34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3529195" y="6182727"/>
            <a:ext cx="2933700" cy="49251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34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7609782" y="3919736"/>
            <a:ext cx="1073296" cy="56434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34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7437467" y="1662592"/>
            <a:ext cx="1498600" cy="72603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34"/>
          <p:cNvPicPr preferRelativeResize="0"/>
          <p:nvPr/>
        </p:nvPicPr>
        <p:blipFill rotWithShape="1">
          <a:blip r:embed="rId25">
            <a:alphaModFix/>
          </a:blip>
          <a:srcRect b="0" l="0" r="0" t="0"/>
          <a:stretch/>
        </p:blipFill>
        <p:spPr>
          <a:xfrm>
            <a:off x="2295829" y="3616832"/>
            <a:ext cx="902125" cy="605807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34"/>
          <p:cNvPicPr preferRelativeResize="0"/>
          <p:nvPr/>
        </p:nvPicPr>
        <p:blipFill rotWithShape="1">
          <a:blip r:embed="rId26">
            <a:alphaModFix/>
          </a:blip>
          <a:srcRect b="0" l="0" r="0" t="0"/>
          <a:stretch/>
        </p:blipFill>
        <p:spPr>
          <a:xfrm>
            <a:off x="2651423" y="1493285"/>
            <a:ext cx="584866" cy="5848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34"/>
          <p:cNvPicPr preferRelativeResize="0"/>
          <p:nvPr/>
        </p:nvPicPr>
        <p:blipFill rotWithShape="1">
          <a:blip r:embed="rId27">
            <a:alphaModFix/>
          </a:blip>
          <a:srcRect b="0" l="0" r="0" t="0"/>
          <a:stretch/>
        </p:blipFill>
        <p:spPr>
          <a:xfrm>
            <a:off x="6859237" y="6083467"/>
            <a:ext cx="1538396" cy="57427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34"/>
          <p:cNvPicPr preferRelativeResize="0"/>
          <p:nvPr/>
        </p:nvPicPr>
        <p:blipFill rotWithShape="1">
          <a:blip r:embed="rId28">
            <a:alphaModFix/>
          </a:blip>
          <a:srcRect b="0" l="0" r="0" t="0"/>
          <a:stretch/>
        </p:blipFill>
        <p:spPr>
          <a:xfrm>
            <a:off x="4972911" y="3724514"/>
            <a:ext cx="789770" cy="78977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34"/>
          <p:cNvPicPr preferRelativeResize="0"/>
          <p:nvPr/>
        </p:nvPicPr>
        <p:blipFill rotWithShape="1">
          <a:blip r:embed="rId29">
            <a:alphaModFix/>
          </a:blip>
          <a:srcRect b="0" l="0" r="0" t="0"/>
          <a:stretch/>
        </p:blipFill>
        <p:spPr>
          <a:xfrm>
            <a:off x="7015466" y="4795417"/>
            <a:ext cx="1868226" cy="4329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pt-BR"/>
              <a:t>Dados como ativos</a:t>
            </a:r>
            <a:endParaRPr/>
          </a:p>
        </p:txBody>
      </p:sp>
      <p:sp>
        <p:nvSpPr>
          <p:cNvPr id="323" name="Google Shape;323;p35"/>
          <p:cNvSpPr txBox="1"/>
          <p:nvPr>
            <p:ph idx="1" type="body"/>
          </p:nvPr>
        </p:nvSpPr>
        <p:spPr>
          <a:xfrm>
            <a:off x="457200" y="2081054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pt-BR"/>
              <a:t>Grande empresas: gigantes da indústria de informática e de outros setores investindo pesado em Ciência de Dados.</a:t>
            </a:r>
            <a:endParaRPr/>
          </a:p>
        </p:txBody>
      </p:sp>
      <p:pic>
        <p:nvPicPr>
          <p:cNvPr id="324" name="Google Shape;324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717920"/>
            <a:ext cx="2901309" cy="1630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84233" y="3438496"/>
            <a:ext cx="2183321" cy="873328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3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4942" y="5146880"/>
            <a:ext cx="3174710" cy="11883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3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114330" y="4748488"/>
            <a:ext cx="1917619" cy="191761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3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583346" y="4879234"/>
            <a:ext cx="1784208" cy="1784208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35"/>
          <p:cNvSpPr txBox="1"/>
          <p:nvPr/>
        </p:nvSpPr>
        <p:spPr>
          <a:xfrm>
            <a:off x="377771" y="1059359"/>
            <a:ext cx="1844992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Indústria</a:t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pt-BR"/>
              <a:t>Dados como ativos</a:t>
            </a:r>
            <a:endParaRPr/>
          </a:p>
        </p:txBody>
      </p:sp>
      <p:sp>
        <p:nvSpPr>
          <p:cNvPr id="335" name="Google Shape;335;p36"/>
          <p:cNvSpPr txBox="1"/>
          <p:nvPr>
            <p:ph idx="1" type="body"/>
          </p:nvPr>
        </p:nvSpPr>
        <p:spPr>
          <a:xfrm>
            <a:off x="457200" y="184457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pt-BR"/>
              <a:t>Grande investimento em TI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pt-BR"/>
              <a:t>Foco em controle e auditoria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pt-BR"/>
              <a:t>Combate a crimes na redes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pt-BR"/>
              <a:t>Desenvolvimento urbano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pt-BR"/>
              <a:t>Aumento da Transparência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pt-BR"/>
              <a:t>Participação dos cidadãos</a:t>
            </a:r>
            <a:endParaRPr/>
          </a:p>
        </p:txBody>
      </p:sp>
      <p:pic>
        <p:nvPicPr>
          <p:cNvPr id="336" name="Google Shape;336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48404" y="1519882"/>
            <a:ext cx="1444508" cy="12145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02340" y="5368812"/>
            <a:ext cx="1407733" cy="12099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36"/>
          <p:cNvPicPr preferRelativeResize="0"/>
          <p:nvPr/>
        </p:nvPicPr>
        <p:blipFill rotWithShape="1">
          <a:blip r:embed="rId5">
            <a:alphaModFix/>
          </a:blip>
          <a:srcRect b="8707" l="28033" r="26757" t="8967"/>
          <a:stretch/>
        </p:blipFill>
        <p:spPr>
          <a:xfrm>
            <a:off x="5434165" y="5051746"/>
            <a:ext cx="1028477" cy="1410037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3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171266" y="3394481"/>
            <a:ext cx="2443291" cy="122164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3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976742" y="5450072"/>
            <a:ext cx="1087945" cy="1341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36"/>
          <p:cNvPicPr preferRelativeResize="0"/>
          <p:nvPr/>
        </p:nvPicPr>
        <p:blipFill rotWithShape="1">
          <a:blip r:embed="rId8">
            <a:alphaModFix/>
          </a:blip>
          <a:srcRect b="0" l="15386" r="15627" t="0"/>
          <a:stretch/>
        </p:blipFill>
        <p:spPr>
          <a:xfrm>
            <a:off x="7502340" y="1519882"/>
            <a:ext cx="1553938" cy="159448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3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619998" y="5551901"/>
            <a:ext cx="1561442" cy="1169574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36"/>
          <p:cNvSpPr txBox="1"/>
          <p:nvPr/>
        </p:nvSpPr>
        <p:spPr>
          <a:xfrm>
            <a:off x="377771" y="1059359"/>
            <a:ext cx="1797159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Governo</a:t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3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pt-BR"/>
              <a:t>Dados como ativos</a:t>
            </a:r>
            <a:endParaRPr/>
          </a:p>
        </p:txBody>
      </p:sp>
      <p:pic>
        <p:nvPicPr>
          <p:cNvPr id="349" name="Google Shape;349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1227" y="1705690"/>
            <a:ext cx="3219105" cy="1968967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37"/>
          <p:cNvSpPr txBox="1"/>
          <p:nvPr/>
        </p:nvSpPr>
        <p:spPr>
          <a:xfrm>
            <a:off x="231227" y="3674657"/>
            <a:ext cx="3219105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 CERN, boa parte da pesquisa realizada envolve Big Data!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1" name="Google Shape;351;p37"/>
          <p:cNvSpPr txBox="1"/>
          <p:nvPr/>
        </p:nvSpPr>
        <p:spPr>
          <a:xfrm>
            <a:off x="377771" y="1059359"/>
            <a:ext cx="1531188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Ciência</a:t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Resultado de imagem para outbreak flu trends" id="352" name="Google Shape;352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52788" y="1252587"/>
            <a:ext cx="3571247" cy="26784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m relacionada" id="353" name="Google Shape;353;p3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916620" y="3769402"/>
            <a:ext cx="3302877" cy="3018480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37"/>
          <p:cNvSpPr txBox="1"/>
          <p:nvPr/>
        </p:nvSpPr>
        <p:spPr>
          <a:xfrm>
            <a:off x="5967795" y="5117803"/>
            <a:ext cx="2900308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Análise da dinâmica cultural entre países.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5" name="Google Shape;355;p37"/>
          <p:cNvSpPr txBox="1"/>
          <p:nvPr/>
        </p:nvSpPr>
        <p:spPr>
          <a:xfrm>
            <a:off x="4281908" y="1375514"/>
            <a:ext cx="1275439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Previsão e controle de epidemias.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esultado de imagem para data overwhelming" id="360" name="Google Shape;360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12755" y="1341987"/>
            <a:ext cx="6422195" cy="4588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3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pt-BR"/>
              <a:t>Introdução</a:t>
            </a:r>
            <a:endParaRPr/>
          </a:p>
        </p:txBody>
      </p:sp>
      <p:pic>
        <p:nvPicPr>
          <p:cNvPr id="366" name="Google Shape;366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42774" y="2662473"/>
            <a:ext cx="4258450" cy="3245741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39"/>
          <p:cNvSpPr txBox="1"/>
          <p:nvPr/>
        </p:nvSpPr>
        <p:spPr>
          <a:xfrm>
            <a:off x="1837019" y="1863149"/>
            <a:ext cx="5469959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 que fazer com tantos dados?!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Google Shape;372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013759"/>
            <a:ext cx="9144000" cy="528523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3" name="Google Shape;373;p40"/>
          <p:cNvGrpSpPr/>
          <p:nvPr/>
        </p:nvGrpSpPr>
        <p:grpSpPr>
          <a:xfrm>
            <a:off x="458232" y="194099"/>
            <a:ext cx="8404599" cy="6005393"/>
            <a:chOff x="458232" y="194099"/>
            <a:chExt cx="8404599" cy="6005393"/>
          </a:xfrm>
        </p:grpSpPr>
        <p:sp>
          <p:nvSpPr>
            <p:cNvPr id="374" name="Google Shape;374;p40"/>
            <p:cNvSpPr/>
            <p:nvPr/>
          </p:nvSpPr>
          <p:spPr>
            <a:xfrm rot="-1915430">
              <a:off x="458230" y="2511784"/>
              <a:ext cx="8404600" cy="15240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57150">
              <a:solidFill>
                <a:srgbClr val="8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5" name="Google Shape;375;p40"/>
            <p:cNvSpPr txBox="1"/>
            <p:nvPr/>
          </p:nvSpPr>
          <p:spPr>
            <a:xfrm rot="-1945571">
              <a:off x="102357" y="2535076"/>
              <a:ext cx="9116348" cy="132343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4000">
                  <a:solidFill>
                    <a:srgbClr val="800000"/>
                  </a:solidFill>
                  <a:latin typeface="Calibri"/>
                  <a:ea typeface="Calibri"/>
                  <a:cs typeface="Calibri"/>
                  <a:sym typeface="Calibri"/>
                </a:rPr>
                <a:t>Tratamento, Análise e Aprendizado Estatístico de Dados!</a:t>
              </a:r>
              <a:endParaRPr b="1" sz="4000">
                <a:solidFill>
                  <a:srgbClr val="8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4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pt-BR"/>
              <a:t>Dados Analíticos</a:t>
            </a:r>
            <a:endParaRPr/>
          </a:p>
        </p:txBody>
      </p:sp>
      <p:sp>
        <p:nvSpPr>
          <p:cNvPr id="381" name="Google Shape;381;p4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pt-BR"/>
              <a:t>Objetivos dos dados analíticos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pt-BR"/>
              <a:t>Exploração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pt-BR"/>
              <a:t>Descrição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pt-BR"/>
              <a:t>Diagnóstico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pt-BR"/>
              <a:t>Predição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pt-BR"/>
              <a:t>Prescrição</a:t>
            </a:r>
            <a:endParaRPr/>
          </a:p>
          <a:p>
            <a:pPr indent="-1079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descr="Resultado de imagem para data overwhelming" id="382" name="Google Shape;382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87059" y="4712894"/>
            <a:ext cx="5856942" cy="21451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pt-BR"/>
              <a:t>Tratamento, Análise e Aprendizado Estatística de Dados</a:t>
            </a:r>
            <a:endParaRPr/>
          </a:p>
        </p:txBody>
      </p:sp>
      <p:sp>
        <p:nvSpPr>
          <p:cNvPr id="100" name="Google Shape;100;p15"/>
          <p:cNvSpPr txBox="1"/>
          <p:nvPr>
            <p:ph idx="1" type="subTitle"/>
          </p:nvPr>
        </p:nvSpPr>
        <p:spPr>
          <a:xfrm>
            <a:off x="1371600" y="3886200"/>
            <a:ext cx="6400800" cy="7820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</a:pPr>
            <a:r>
              <a:rPr lang="pt-BR"/>
              <a:t>Carlos E. Mello</a:t>
            </a:r>
            <a:endParaRPr/>
          </a:p>
        </p:txBody>
      </p:sp>
      <p:grpSp>
        <p:nvGrpSpPr>
          <p:cNvPr id="101" name="Google Shape;101;p15"/>
          <p:cNvGrpSpPr/>
          <p:nvPr/>
        </p:nvGrpSpPr>
        <p:grpSpPr>
          <a:xfrm>
            <a:off x="3460607" y="4567623"/>
            <a:ext cx="2331431" cy="461665"/>
            <a:chOff x="2626839" y="3209524"/>
            <a:chExt cx="2331431" cy="461665"/>
          </a:xfrm>
        </p:grpSpPr>
        <p:pic>
          <p:nvPicPr>
            <p:cNvPr id="102" name="Google Shape;102;p1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626839" y="3277745"/>
              <a:ext cx="365125" cy="3651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3" name="Google Shape;103;p15"/>
            <p:cNvSpPr txBox="1"/>
            <p:nvPr/>
          </p:nvSpPr>
          <p:spPr>
            <a:xfrm>
              <a:off x="2955597" y="3209524"/>
              <a:ext cx="2002673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pt-BR" sz="2400">
                  <a:solidFill>
                    <a:srgbClr val="7F7F7F"/>
                  </a:solidFill>
                  <a:latin typeface="Avenir"/>
                  <a:ea typeface="Avenir"/>
                  <a:cs typeface="Avenir"/>
                  <a:sym typeface="Avenir"/>
                </a:rPr>
                <a:t>carlosemello</a:t>
              </a:r>
              <a:endParaRPr b="0" sz="3200">
                <a:solidFill>
                  <a:srgbClr val="7F7F7F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m relacionada" id="388" name="Google Shape;388;p42"/>
          <p:cNvPicPr preferRelativeResize="0"/>
          <p:nvPr/>
        </p:nvPicPr>
        <p:blipFill rotWithShape="1">
          <a:blip r:embed="rId3">
            <a:alphaModFix/>
          </a:blip>
          <a:srcRect b="5449" l="4307" r="3737" t="4648"/>
          <a:stretch/>
        </p:blipFill>
        <p:spPr>
          <a:xfrm>
            <a:off x="6093206" y="4104000"/>
            <a:ext cx="3004362" cy="2725792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p4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pt-BR"/>
              <a:t>Exploração</a:t>
            </a:r>
            <a:endParaRPr/>
          </a:p>
        </p:txBody>
      </p:sp>
      <p:sp>
        <p:nvSpPr>
          <p:cNvPr id="390" name="Google Shape;390;p42"/>
          <p:cNvSpPr txBox="1"/>
          <p:nvPr>
            <p:ph idx="1" type="body"/>
          </p:nvPr>
        </p:nvSpPr>
        <p:spPr>
          <a:xfrm>
            <a:off x="457200" y="1600200"/>
            <a:ext cx="8229600" cy="49188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pt-BR" sz="2960"/>
              <a:t>Análise exploratória de dados 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Char char="–"/>
            </a:pPr>
            <a:r>
              <a:rPr lang="pt-BR" sz="2590"/>
              <a:t>Explorar dados de modo a sugerir hipóteses sobre os fenômenos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Char char="–"/>
            </a:pPr>
            <a:r>
              <a:rPr lang="pt-BR" sz="2590"/>
              <a:t>Avaliar pressupostos para inferência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Char char="–"/>
            </a:pPr>
            <a:r>
              <a:rPr lang="pt-BR" sz="2590"/>
              <a:t>Apoiar a escolha de ferramentas e métodos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Char char="–"/>
            </a:pPr>
            <a:r>
              <a:rPr lang="pt-BR" sz="2590"/>
              <a:t>Avaliar a necessidade de coletar mais dados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pt-BR" sz="2960"/>
              <a:t>Estatística descritiva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pt-BR" sz="2960"/>
              <a:t>Gráficos e tabelas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pt-BR" sz="2960"/>
              <a:t>Esquemas de visualizações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pt-BR" sz="2960"/>
              <a:t>Tabelas dinâmicas</a:t>
            </a:r>
            <a:endParaRPr sz="296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m relacionada" id="395" name="Google Shape;395;p43"/>
          <p:cNvPicPr preferRelativeResize="0"/>
          <p:nvPr/>
        </p:nvPicPr>
        <p:blipFill rotWithShape="1">
          <a:blip r:embed="rId3">
            <a:alphaModFix/>
          </a:blip>
          <a:srcRect b="0" l="0" r="6130" t="0"/>
          <a:stretch/>
        </p:blipFill>
        <p:spPr>
          <a:xfrm>
            <a:off x="5152074" y="60255"/>
            <a:ext cx="3862585" cy="30861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m relacionada" id="396" name="Google Shape;396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7660" y="326814"/>
            <a:ext cx="2821454" cy="249860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m relacionada" id="397" name="Google Shape;397;p4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67660" y="4135456"/>
            <a:ext cx="2789485" cy="257945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sultado de imagem para violin plot  python" id="398" name="Google Shape;398;p4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678137" y="4437529"/>
            <a:ext cx="4008664" cy="227738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m relacionada" id="399" name="Google Shape;399;p43"/>
          <p:cNvPicPr preferRelativeResize="0"/>
          <p:nvPr/>
        </p:nvPicPr>
        <p:blipFill rotWithShape="1">
          <a:blip r:embed="rId7">
            <a:alphaModFix/>
          </a:blip>
          <a:srcRect b="5285" l="0" r="0" t="0"/>
          <a:stretch/>
        </p:blipFill>
        <p:spPr>
          <a:xfrm>
            <a:off x="2402115" y="2261769"/>
            <a:ext cx="2900920" cy="18736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4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pt-BR"/>
              <a:t>Exploração</a:t>
            </a:r>
            <a:endParaRPr/>
          </a:p>
        </p:txBody>
      </p:sp>
      <p:sp>
        <p:nvSpPr>
          <p:cNvPr id="405" name="Google Shape;405;p44"/>
          <p:cNvSpPr txBox="1"/>
          <p:nvPr>
            <p:ph idx="1" type="body"/>
          </p:nvPr>
        </p:nvSpPr>
        <p:spPr>
          <a:xfrm>
            <a:off x="457200" y="1600200"/>
            <a:ext cx="8229600" cy="49383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pt-BR"/>
              <a:t>Identificação de variáveis importantes e descarte de variáveis pouco informativas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pt-BR"/>
              <a:t>Escolha de instâncias representativas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pt-BR"/>
              <a:t>Seleção de amostra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pt-BR"/>
              <a:t>Descobertas de relações entre variáveis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pt-BR"/>
              <a:t>Análise da distribuição de dados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pt-BR"/>
              <a:t>Definição de variáveis auxiliares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pt-BR"/>
              <a:t>Decomposição de variáveis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pt-BR"/>
              <a:t>Transformações e ajustes nos dados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4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pt-BR"/>
              <a:t>Descrição</a:t>
            </a:r>
            <a:endParaRPr/>
          </a:p>
        </p:txBody>
      </p:sp>
      <p:sp>
        <p:nvSpPr>
          <p:cNvPr id="411" name="Google Shape;411;p45"/>
          <p:cNvSpPr txBox="1"/>
          <p:nvPr>
            <p:ph idx="1" type="body"/>
          </p:nvPr>
        </p:nvSpPr>
        <p:spPr>
          <a:xfrm>
            <a:off x="457200" y="1600200"/>
            <a:ext cx="8481848" cy="45641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pt-BR"/>
              <a:t>Modelos analíticos descritivos (estatística descritiva)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pt-BR"/>
              <a:t>Analisa dados e eventos passados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pt-BR"/>
              <a:t>Apresenta a principais características dos dados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pt-BR"/>
              <a:t>Busca a sumarização dos dados, criação de indicadores, índices e </a:t>
            </a:r>
            <a:r>
              <a:rPr i="1" lang="pt-BR"/>
              <a:t>scores 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pt-BR"/>
              <a:t>Sugere generalizações de dados, estereótipos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pt-BR"/>
              <a:t>Dados gerados a partir de um bom modelo descritivo deverão possuir as mesmas características que os dados reais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4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pt-BR"/>
              <a:t>Descrição</a:t>
            </a:r>
            <a:endParaRPr/>
          </a:p>
        </p:txBody>
      </p:sp>
      <p:sp>
        <p:nvSpPr>
          <p:cNvPr id="417" name="Google Shape;417;p46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pt-BR"/>
              <a:t>Modelos analíticos descritivos</a:t>
            </a:r>
            <a:endParaRPr/>
          </a:p>
        </p:txBody>
      </p:sp>
      <p:pic>
        <p:nvPicPr>
          <p:cNvPr descr="Resultado de imagem para data overwhelming" id="418" name="Google Shape;418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92753" y="2456687"/>
            <a:ext cx="4045994" cy="344359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sultado de imagem para data overwhelming" id="419" name="Google Shape;419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7200" y="2456687"/>
            <a:ext cx="3557032" cy="39285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m relacionada" id="425" name="Google Shape;425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35225"/>
            <a:ext cx="3813219" cy="285481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m relacionada" id="426" name="Google Shape;426;p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6101" y="3269236"/>
            <a:ext cx="3777235" cy="318463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m relacionada" id="427" name="Google Shape;427;p4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035002" y="147437"/>
            <a:ext cx="3699094" cy="303039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m relacionada" id="428" name="Google Shape;428;p47"/>
          <p:cNvPicPr preferRelativeResize="0"/>
          <p:nvPr/>
        </p:nvPicPr>
        <p:blipFill rotWithShape="1">
          <a:blip r:embed="rId6">
            <a:alphaModFix/>
          </a:blip>
          <a:srcRect b="10159" l="0" r="17063" t="0"/>
          <a:stretch/>
        </p:blipFill>
        <p:spPr>
          <a:xfrm>
            <a:off x="4083874" y="3373823"/>
            <a:ext cx="4927225" cy="31846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esultado de imagem para data overwhelming" id="433" name="Google Shape;433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48280" y="1237411"/>
            <a:ext cx="6568943" cy="44030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4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pt-BR"/>
              <a:t>Descrição</a:t>
            </a:r>
            <a:endParaRPr/>
          </a:p>
        </p:txBody>
      </p:sp>
      <p:sp>
        <p:nvSpPr>
          <p:cNvPr id="439" name="Google Shape;439;p49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pt-BR"/>
              <a:t>Definição de estimadores: indicadores, índices, regras, etc.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pt-BR"/>
              <a:t>Suporte à decisão (“tático”)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pt-BR"/>
              <a:t>Monitoramento de processos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pt-BR"/>
              <a:t>Generalização por exemplos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pt-BR"/>
              <a:t>Permite ter uma visão “Big Picture” dos dados</a:t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5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pt-BR"/>
              <a:t>Diagnóstico</a:t>
            </a:r>
            <a:endParaRPr/>
          </a:p>
        </p:txBody>
      </p:sp>
      <p:sp>
        <p:nvSpPr>
          <p:cNvPr id="445" name="Google Shape;445;p50"/>
          <p:cNvSpPr txBox="1"/>
          <p:nvPr>
            <p:ph idx="1" type="body"/>
          </p:nvPr>
        </p:nvSpPr>
        <p:spPr>
          <a:xfrm>
            <a:off x="457200" y="1600200"/>
            <a:ext cx="8481848" cy="45641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pt-BR"/>
              <a:t>Modelos analíticos de diagnósticos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pt-BR"/>
              <a:t>Busca descobrir o porquê dos resultados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pt-BR"/>
              <a:t>Tenta descrever a razão de eventos passados, 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pt-BR"/>
              <a:t>Explica o histórico dos dados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pt-BR"/>
              <a:t>Sugere relações de causa e efeito nos dados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pt-BR"/>
              <a:t>Isola variáveis de confusão</a:t>
            </a:r>
            <a:endParaRPr/>
          </a:p>
          <a:p>
            <a:pPr indent="-1079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1" name="Google Shape;451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1731" y="1646391"/>
            <a:ext cx="7147471" cy="42468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6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pt-BR"/>
              <a:t>INTRODUÇÃO À ANÁLISE DE DADOS</a:t>
            </a:r>
            <a:endParaRPr/>
          </a:p>
        </p:txBody>
      </p:sp>
      <p:sp>
        <p:nvSpPr>
          <p:cNvPr id="109" name="Google Shape;109;p16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</a:pPr>
            <a:r>
              <a:rPr lang="pt-BR"/>
              <a:t>Tratamento, Análise e Aprendizado Estatístico de Dados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5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pt-BR"/>
              <a:t>Diagnóstico</a:t>
            </a:r>
            <a:endParaRPr/>
          </a:p>
        </p:txBody>
      </p:sp>
      <p:sp>
        <p:nvSpPr>
          <p:cNvPr id="457" name="Google Shape;457;p52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pt-BR"/>
              <a:t>Mergulha mais fundo nos dados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pt-BR"/>
              <a:t>Explica as causas dos eventos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pt-BR"/>
              <a:t>Tenta confirmar de hipóteses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pt-BR"/>
              <a:t>Compreender tendências e ciclos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pt-BR"/>
              <a:t>Valida de modelos descritivos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pt-BR"/>
              <a:t>Analisa relações entre modelos e fenômenos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5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pt-BR"/>
              <a:t>Predição</a:t>
            </a:r>
            <a:endParaRPr/>
          </a:p>
        </p:txBody>
      </p:sp>
      <p:sp>
        <p:nvSpPr>
          <p:cNvPr id="463" name="Google Shape;463;p53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pt-BR"/>
              <a:t>Modelos analíticos preditivos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pt-BR"/>
              <a:t>Previsão de eventos futuros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pt-BR"/>
              <a:t>Classificar ou prever dados desconhecidos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pt-BR"/>
              <a:t>Automatizar processos e decisões</a:t>
            </a:r>
            <a:endParaRPr/>
          </a:p>
          <a:p>
            <a:pPr indent="-1079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1079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descr="Resultado de imagem para data overwhelming" id="464" name="Google Shape;464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22725" y="3805366"/>
            <a:ext cx="3748817" cy="29364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5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pt-BR"/>
              <a:t>Predição</a:t>
            </a:r>
            <a:endParaRPr/>
          </a:p>
        </p:txBody>
      </p:sp>
      <p:pic>
        <p:nvPicPr>
          <p:cNvPr id="470" name="Google Shape;470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7645" y="1213394"/>
            <a:ext cx="3627450" cy="2878928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" name="Google Shape;471;p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50075" y="1417638"/>
            <a:ext cx="2036725" cy="1913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72" name="Google Shape;472;p5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731284" y="1611188"/>
            <a:ext cx="3059401" cy="2103338"/>
          </a:xfrm>
          <a:prstGeom prst="rect">
            <a:avLst/>
          </a:prstGeom>
          <a:noFill/>
          <a:ln>
            <a:noFill/>
          </a:ln>
        </p:spPr>
      </p:pic>
      <p:pic>
        <p:nvPicPr>
          <p:cNvPr id="473" name="Google Shape;473;p5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29111" y="3898089"/>
            <a:ext cx="7619347" cy="25981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5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pt-BR"/>
              <a:t>Prescrição</a:t>
            </a:r>
            <a:endParaRPr/>
          </a:p>
        </p:txBody>
      </p:sp>
      <p:sp>
        <p:nvSpPr>
          <p:cNvPr id="479" name="Google Shape;479;p55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pt-BR"/>
              <a:t>Modelos analíticos prescritivos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pt-BR"/>
              <a:t>Recomendação de estratégias baseadas em modelos preditivos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pt-BR"/>
              <a:t>Aplicação de relações de “causalidade”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pt-BR"/>
              <a:t>Ações de antecipação, </a:t>
            </a:r>
            <a:br>
              <a:rPr lang="pt-BR"/>
            </a:br>
            <a:r>
              <a:rPr lang="pt-BR"/>
              <a:t>prevenção e mitigação</a:t>
            </a:r>
            <a:endParaRPr/>
          </a:p>
          <a:p>
            <a:pPr indent="-1079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1079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descr="Resultado de imagem para data overwhelming" id="480" name="Google Shape;480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79565" y="3946385"/>
            <a:ext cx="4064435" cy="29116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5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pt-BR"/>
              <a:t>Níveis de maturidade</a:t>
            </a:r>
            <a:endParaRPr/>
          </a:p>
        </p:txBody>
      </p:sp>
      <p:pic>
        <p:nvPicPr>
          <p:cNvPr id="486" name="Google Shape;486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9335" y="1957295"/>
            <a:ext cx="8287465" cy="43777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5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pt-BR"/>
              <a:t>Ciência de Dados</a:t>
            </a:r>
            <a:endParaRPr/>
          </a:p>
        </p:txBody>
      </p:sp>
      <p:pic>
        <p:nvPicPr>
          <p:cNvPr id="492" name="Google Shape;492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72981" y="1871418"/>
            <a:ext cx="4460990" cy="41917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7" name="Google Shape;497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0700" y="381000"/>
            <a:ext cx="8102600" cy="608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5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pt-BR"/>
              <a:t>Ciência de Dados</a:t>
            </a:r>
            <a:endParaRPr/>
          </a:p>
        </p:txBody>
      </p:sp>
      <p:pic>
        <p:nvPicPr>
          <p:cNvPr id="503" name="Google Shape;503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72981" y="1871418"/>
            <a:ext cx="4460990" cy="4191792"/>
          </a:xfrm>
          <a:prstGeom prst="rect">
            <a:avLst/>
          </a:prstGeom>
          <a:noFill/>
          <a:ln>
            <a:noFill/>
          </a:ln>
        </p:spPr>
      </p:pic>
      <p:sp>
        <p:nvSpPr>
          <p:cNvPr id="504" name="Google Shape;504;p59"/>
          <p:cNvSpPr txBox="1"/>
          <p:nvPr/>
        </p:nvSpPr>
        <p:spPr>
          <a:xfrm>
            <a:off x="1480561" y="1786970"/>
            <a:ext cx="86487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Cálculo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5" name="Google Shape;505;p59"/>
          <p:cNvSpPr txBox="1"/>
          <p:nvPr/>
        </p:nvSpPr>
        <p:spPr>
          <a:xfrm>
            <a:off x="457200" y="2297594"/>
            <a:ext cx="1815781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Probabilidade e Estatística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6" name="Google Shape;506;p59"/>
          <p:cNvSpPr txBox="1"/>
          <p:nvPr/>
        </p:nvSpPr>
        <p:spPr>
          <a:xfrm>
            <a:off x="645031" y="3702500"/>
            <a:ext cx="149271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Álgebra linear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7" name="Google Shape;507;p59"/>
          <p:cNvSpPr txBox="1"/>
          <p:nvPr/>
        </p:nvSpPr>
        <p:spPr>
          <a:xfrm>
            <a:off x="763829" y="4970862"/>
            <a:ext cx="218521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Modelos econômicos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8" name="Google Shape;508;p59"/>
          <p:cNvSpPr txBox="1"/>
          <p:nvPr/>
        </p:nvSpPr>
        <p:spPr>
          <a:xfrm>
            <a:off x="1042510" y="5545166"/>
            <a:ext cx="219047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Processos de negócio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9" name="Google Shape;509;p59"/>
          <p:cNvSpPr txBox="1"/>
          <p:nvPr/>
        </p:nvSpPr>
        <p:spPr>
          <a:xfrm>
            <a:off x="5773390" y="5545166"/>
            <a:ext cx="115138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Marketing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0" name="Google Shape;510;p59"/>
          <p:cNvSpPr txBox="1"/>
          <p:nvPr/>
        </p:nvSpPr>
        <p:spPr>
          <a:xfrm>
            <a:off x="6010230" y="4970862"/>
            <a:ext cx="144748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Comunicação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1" name="Google Shape;511;p59"/>
          <p:cNvSpPr txBox="1"/>
          <p:nvPr/>
        </p:nvSpPr>
        <p:spPr>
          <a:xfrm>
            <a:off x="6465405" y="1686752"/>
            <a:ext cx="121058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Algoritmos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2" name="Google Shape;512;p59"/>
          <p:cNvSpPr txBox="1"/>
          <p:nvPr/>
        </p:nvSpPr>
        <p:spPr>
          <a:xfrm>
            <a:off x="6777200" y="2112928"/>
            <a:ext cx="123513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Otimização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3" name="Google Shape;513;p59"/>
          <p:cNvSpPr txBox="1"/>
          <p:nvPr/>
        </p:nvSpPr>
        <p:spPr>
          <a:xfrm>
            <a:off x="7063241" y="2666926"/>
            <a:ext cx="2080759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Complexidade de algoritmos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4" name="Google Shape;514;p59"/>
          <p:cNvSpPr txBox="1"/>
          <p:nvPr/>
        </p:nvSpPr>
        <p:spPr>
          <a:xfrm>
            <a:off x="6924779" y="3507846"/>
            <a:ext cx="176202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Bancos de dados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5" name="Google Shape;515;p59"/>
          <p:cNvSpPr txBox="1"/>
          <p:nvPr/>
        </p:nvSpPr>
        <p:spPr>
          <a:xfrm>
            <a:off x="159699" y="3169823"/>
            <a:ext cx="218574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Teoria da informação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60"/>
          <p:cNvSpPr txBox="1"/>
          <p:nvPr>
            <p:ph idx="1" type="body"/>
          </p:nvPr>
        </p:nvSpPr>
        <p:spPr>
          <a:xfrm>
            <a:off x="457200" y="2212790"/>
            <a:ext cx="8229600" cy="19856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pt-BR"/>
              <a:t>Ciência de Dados (Dados Analíticos) é a </a:t>
            </a:r>
            <a:r>
              <a:rPr b="1" lang="pt-BR"/>
              <a:t>arte</a:t>
            </a:r>
            <a:r>
              <a:rPr lang="pt-BR"/>
              <a:t>, a </a:t>
            </a:r>
            <a:r>
              <a:rPr b="1" lang="pt-BR"/>
              <a:t>engenharia</a:t>
            </a:r>
            <a:r>
              <a:rPr lang="pt-BR"/>
              <a:t> e a </a:t>
            </a:r>
            <a:r>
              <a:rPr b="1" lang="pt-BR"/>
              <a:t>ciência </a:t>
            </a:r>
            <a:r>
              <a:rPr lang="pt-BR"/>
              <a:t>de se desenvolver </a:t>
            </a:r>
            <a:r>
              <a:rPr b="1" lang="pt-BR"/>
              <a:t>artefatos</a:t>
            </a:r>
            <a:r>
              <a:rPr lang="pt-BR"/>
              <a:t> e gerar </a:t>
            </a:r>
            <a:r>
              <a:rPr b="1" lang="pt-BR"/>
              <a:t>conhecimento</a:t>
            </a:r>
            <a:r>
              <a:rPr lang="pt-BR"/>
              <a:t> a partir de dados.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61"/>
          <p:cNvSpPr/>
          <p:nvPr/>
        </p:nvSpPr>
        <p:spPr>
          <a:xfrm>
            <a:off x="1065794" y="2620685"/>
            <a:ext cx="2032000" cy="1927412"/>
          </a:xfrm>
          <a:prstGeom prst="ellipse">
            <a:avLst/>
          </a:prstGeom>
          <a:solidFill>
            <a:schemeClr val="accent2"/>
          </a:solidFill>
          <a:ln cap="flat" cmpd="sng" w="25400">
            <a:solidFill>
              <a:srgbClr val="8C3A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Problema real</a:t>
            </a:r>
            <a:endParaRPr sz="19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526" name="Google Shape;526;p61"/>
          <p:cNvSpPr/>
          <p:nvPr/>
        </p:nvSpPr>
        <p:spPr>
          <a:xfrm>
            <a:off x="5873177" y="2620685"/>
            <a:ext cx="2032000" cy="1927412"/>
          </a:xfrm>
          <a:prstGeom prst="ellipse">
            <a:avLst/>
          </a:prstGeom>
          <a:solidFill>
            <a:schemeClr val="accent4"/>
          </a:solidFill>
          <a:ln cap="flat" cmpd="sng" w="25400">
            <a:solidFill>
              <a:srgbClr val="5D487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Artefato</a:t>
            </a:r>
            <a:endParaRPr sz="19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527" name="Google Shape;527;p61"/>
          <p:cNvSpPr/>
          <p:nvPr/>
        </p:nvSpPr>
        <p:spPr>
          <a:xfrm>
            <a:off x="3412566" y="934895"/>
            <a:ext cx="2032000" cy="1927412"/>
          </a:xfrm>
          <a:prstGeom prst="ellipse">
            <a:avLst/>
          </a:prstGeom>
          <a:solidFill>
            <a:schemeClr val="accent1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Teoria</a:t>
            </a:r>
            <a:endParaRPr sz="19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528" name="Google Shape;528;p61"/>
          <p:cNvSpPr/>
          <p:nvPr/>
        </p:nvSpPr>
        <p:spPr>
          <a:xfrm>
            <a:off x="3406590" y="4320484"/>
            <a:ext cx="2032000" cy="1927412"/>
          </a:xfrm>
          <a:prstGeom prst="ellipse">
            <a:avLst/>
          </a:prstGeom>
          <a:solidFill>
            <a:schemeClr val="accent6"/>
          </a:solidFill>
          <a:ln cap="flat" cmpd="sng" w="25400">
            <a:solidFill>
              <a:srgbClr val="B46D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Experimento</a:t>
            </a:r>
            <a:endParaRPr sz="18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529" name="Google Shape;529;p61"/>
          <p:cNvSpPr/>
          <p:nvPr/>
        </p:nvSpPr>
        <p:spPr>
          <a:xfrm rot="2016996">
            <a:off x="5710475" y="1555879"/>
            <a:ext cx="776941" cy="1195293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762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530" name="Google Shape;530;p61"/>
          <p:cNvSpPr/>
          <p:nvPr/>
        </p:nvSpPr>
        <p:spPr>
          <a:xfrm rot="-2240933">
            <a:off x="2472236" y="1557871"/>
            <a:ext cx="776941" cy="1195293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762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531" name="Google Shape;531;p61"/>
          <p:cNvSpPr/>
          <p:nvPr/>
        </p:nvSpPr>
        <p:spPr>
          <a:xfrm rot="-8602738">
            <a:off x="2475330" y="4272754"/>
            <a:ext cx="776941" cy="1195293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762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532" name="Google Shape;532;p61"/>
          <p:cNvSpPr/>
          <p:nvPr/>
        </p:nvSpPr>
        <p:spPr>
          <a:xfrm rot="8686567">
            <a:off x="5484707" y="4273634"/>
            <a:ext cx="776941" cy="1195293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762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533" name="Google Shape;533;p61"/>
          <p:cNvSpPr txBox="1"/>
          <p:nvPr/>
        </p:nvSpPr>
        <p:spPr>
          <a:xfrm>
            <a:off x="921146" y="504269"/>
            <a:ext cx="1601182" cy="1477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Definição de hipóteses sobre os fenômenos em questão</a:t>
            </a:r>
            <a:endParaRPr b="1" sz="18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534" name="Google Shape;534;p61"/>
          <p:cNvSpPr txBox="1"/>
          <p:nvPr/>
        </p:nvSpPr>
        <p:spPr>
          <a:xfrm>
            <a:off x="6641322" y="480411"/>
            <a:ext cx="1771855" cy="17543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Projeto para resolver o problema real baseado nas premissas teóricas</a:t>
            </a:r>
            <a:endParaRPr b="1" sz="18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535" name="Google Shape;535;p61"/>
          <p:cNvSpPr txBox="1"/>
          <p:nvPr/>
        </p:nvSpPr>
        <p:spPr>
          <a:xfrm>
            <a:off x="6374076" y="5214784"/>
            <a:ext cx="1813689" cy="1477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Metodologia experimental de avaliação do artefato e da teoria.</a:t>
            </a:r>
            <a:endParaRPr b="1" sz="18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536" name="Google Shape;536;p61"/>
          <p:cNvSpPr txBox="1"/>
          <p:nvPr/>
        </p:nvSpPr>
        <p:spPr>
          <a:xfrm>
            <a:off x="534314" y="4998261"/>
            <a:ext cx="2007926" cy="1477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Avaliação dos resultados do artefato sob a perspectiva do problema real</a:t>
            </a:r>
            <a:endParaRPr b="1" sz="18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537" name="Google Shape;537;p61"/>
          <p:cNvSpPr txBox="1"/>
          <p:nvPr/>
        </p:nvSpPr>
        <p:spPr>
          <a:xfrm>
            <a:off x="2984243" y="3219434"/>
            <a:ext cx="3030239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800">
                <a:solidFill>
                  <a:srgbClr val="4F6128"/>
                </a:solidFill>
                <a:latin typeface="Short Stack"/>
                <a:ea typeface="Short Stack"/>
                <a:cs typeface="Short Stack"/>
                <a:sym typeface="Short Stack"/>
              </a:rPr>
              <a:t>Metodologia</a:t>
            </a:r>
            <a:endParaRPr b="1" sz="2800">
              <a:solidFill>
                <a:srgbClr val="4F6128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366059"/>
            <a:ext cx="9144000" cy="62827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62"/>
          <p:cNvSpPr txBox="1"/>
          <p:nvPr/>
        </p:nvSpPr>
        <p:spPr>
          <a:xfrm>
            <a:off x="971176" y="1135528"/>
            <a:ext cx="7216588" cy="584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200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Casos para discussão</a:t>
            </a:r>
            <a:endParaRPr b="1" sz="3200"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pic>
        <p:nvPicPr>
          <p:cNvPr id="543" name="Google Shape;543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71410" y="1980741"/>
            <a:ext cx="4396944" cy="44189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6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pt-BR"/>
              <a:t>Precificação</a:t>
            </a:r>
            <a:endParaRPr/>
          </a:p>
        </p:txBody>
      </p:sp>
      <p:sp>
        <p:nvSpPr>
          <p:cNvPr id="549" name="Google Shape;549;p63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pt-BR"/>
              <a:t>Evitar diminuição de vendas com </a:t>
            </a:r>
            <a:r>
              <a:rPr b="1" lang="pt-BR"/>
              <a:t>política de preços</a:t>
            </a:r>
            <a:r>
              <a:rPr lang="pt-BR"/>
              <a:t> no seu e-commerce</a:t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pic>
        <p:nvPicPr>
          <p:cNvPr id="550" name="Google Shape;550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73935" y="2852271"/>
            <a:ext cx="2877878" cy="30494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6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pt-BR"/>
              <a:t>Churn</a:t>
            </a:r>
            <a:endParaRPr/>
          </a:p>
        </p:txBody>
      </p:sp>
      <p:sp>
        <p:nvSpPr>
          <p:cNvPr id="556" name="Google Shape;556;p6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pt-BR"/>
              <a:t>Diminuir o “</a:t>
            </a:r>
            <a:r>
              <a:rPr b="1" lang="pt-BR"/>
              <a:t>churn</a:t>
            </a:r>
            <a:r>
              <a:rPr lang="pt-BR"/>
              <a:t>” de clientes</a:t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pic>
        <p:nvPicPr>
          <p:cNvPr id="557" name="Google Shape;557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86608" y="3302000"/>
            <a:ext cx="5666368" cy="23609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6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pt-BR"/>
              <a:t>Trade</a:t>
            </a:r>
            <a:endParaRPr/>
          </a:p>
        </p:txBody>
      </p:sp>
      <p:sp>
        <p:nvSpPr>
          <p:cNvPr id="563" name="Google Shape;563;p65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pt-BR"/>
              <a:t>Obter ganhos com negociação de ações na bolsa de valores</a:t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pic>
        <p:nvPicPr>
          <p:cNvPr id="564" name="Google Shape;564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70399" y="3270337"/>
            <a:ext cx="4485341" cy="34651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6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pt-BR"/>
              <a:t>Supply Chain</a:t>
            </a:r>
            <a:endParaRPr/>
          </a:p>
        </p:txBody>
      </p:sp>
      <p:sp>
        <p:nvSpPr>
          <p:cNvPr id="570" name="Google Shape;570;p66"/>
          <p:cNvSpPr txBox="1"/>
          <p:nvPr>
            <p:ph idx="1" type="body"/>
          </p:nvPr>
        </p:nvSpPr>
        <p:spPr>
          <a:xfrm>
            <a:off x="457200" y="1600200"/>
            <a:ext cx="86868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pt-BR"/>
              <a:t>Diminuir custos de transporte de abastecimento da fábrica para o distribuidor</a:t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pic>
        <p:nvPicPr>
          <p:cNvPr id="571" name="Google Shape;571;p66"/>
          <p:cNvPicPr preferRelativeResize="0"/>
          <p:nvPr/>
        </p:nvPicPr>
        <p:blipFill rotWithShape="1">
          <a:blip r:embed="rId3">
            <a:alphaModFix/>
          </a:blip>
          <a:srcRect b="19587" l="0" r="0" t="14124"/>
          <a:stretch/>
        </p:blipFill>
        <p:spPr>
          <a:xfrm>
            <a:off x="4261222" y="5140539"/>
            <a:ext cx="986119" cy="50302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2" name="Google Shape;572;p66"/>
          <p:cNvPicPr preferRelativeResize="0"/>
          <p:nvPr/>
        </p:nvPicPr>
        <p:blipFill rotWithShape="1">
          <a:blip r:embed="rId3">
            <a:alphaModFix/>
          </a:blip>
          <a:srcRect b="19587" l="0" r="0" t="14124"/>
          <a:stretch/>
        </p:blipFill>
        <p:spPr>
          <a:xfrm flipH="1">
            <a:off x="1855693" y="5688391"/>
            <a:ext cx="1595718" cy="813992"/>
          </a:xfrm>
          <a:prstGeom prst="rect">
            <a:avLst/>
          </a:prstGeom>
          <a:noFill/>
          <a:ln>
            <a:noFill/>
          </a:ln>
        </p:spPr>
      </p:pic>
      <p:pic>
        <p:nvPicPr>
          <p:cNvPr id="573" name="Google Shape;573;p66"/>
          <p:cNvPicPr preferRelativeResize="0"/>
          <p:nvPr/>
        </p:nvPicPr>
        <p:blipFill rotWithShape="1">
          <a:blip r:embed="rId4">
            <a:alphaModFix/>
          </a:blip>
          <a:srcRect b="25240" l="0" r="0" t="5281"/>
          <a:stretch/>
        </p:blipFill>
        <p:spPr>
          <a:xfrm>
            <a:off x="5465982" y="2883647"/>
            <a:ext cx="3678017" cy="2759921"/>
          </a:xfrm>
          <a:prstGeom prst="rect">
            <a:avLst/>
          </a:prstGeom>
          <a:noFill/>
          <a:ln>
            <a:noFill/>
          </a:ln>
        </p:spPr>
      </p:pic>
      <p:pic>
        <p:nvPicPr>
          <p:cNvPr id="574" name="Google Shape;574;p66"/>
          <p:cNvPicPr preferRelativeResize="0"/>
          <p:nvPr/>
        </p:nvPicPr>
        <p:blipFill rotWithShape="1">
          <a:blip r:embed="rId3">
            <a:alphaModFix/>
          </a:blip>
          <a:srcRect b="19587" l="0" r="0" t="14124"/>
          <a:stretch/>
        </p:blipFill>
        <p:spPr>
          <a:xfrm>
            <a:off x="2734235" y="5140539"/>
            <a:ext cx="986119" cy="50302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5" name="Google Shape;575;p66"/>
          <p:cNvPicPr preferRelativeResize="0"/>
          <p:nvPr/>
        </p:nvPicPr>
        <p:blipFill rotWithShape="1">
          <a:blip r:embed="rId3">
            <a:alphaModFix/>
          </a:blip>
          <a:srcRect b="19587" l="0" r="0" t="14124"/>
          <a:stretch/>
        </p:blipFill>
        <p:spPr>
          <a:xfrm>
            <a:off x="869575" y="5140539"/>
            <a:ext cx="986119" cy="50302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6" name="Google Shape;576;p66"/>
          <p:cNvPicPr preferRelativeResize="0"/>
          <p:nvPr/>
        </p:nvPicPr>
        <p:blipFill rotWithShape="1">
          <a:blip r:embed="rId3">
            <a:alphaModFix/>
          </a:blip>
          <a:srcRect b="19587" l="0" r="0" t="14124"/>
          <a:stretch/>
        </p:blipFill>
        <p:spPr>
          <a:xfrm flipH="1">
            <a:off x="4668123" y="5721263"/>
            <a:ext cx="1595718" cy="8139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6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pt-BR"/>
              <a:t>Agendamento</a:t>
            </a:r>
            <a:endParaRPr/>
          </a:p>
        </p:txBody>
      </p:sp>
      <p:sp>
        <p:nvSpPr>
          <p:cNvPr id="582" name="Google Shape;582;p67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pt-BR"/>
              <a:t>Evitar perda de receita com “</a:t>
            </a:r>
            <a:r>
              <a:rPr b="1" lang="pt-BR"/>
              <a:t>no-show</a:t>
            </a:r>
            <a:r>
              <a:rPr lang="pt-BR"/>
              <a:t>”</a:t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pic>
        <p:nvPicPr>
          <p:cNvPr id="583" name="Google Shape;583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1788" y="2590800"/>
            <a:ext cx="3708400" cy="218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Google Shape;584;p6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62177" y="4495800"/>
            <a:ext cx="3797300" cy="214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9" name="Google Shape;589;p68"/>
          <p:cNvPicPr preferRelativeResize="0"/>
          <p:nvPr/>
        </p:nvPicPr>
        <p:blipFill rotWithShape="1">
          <a:blip r:embed="rId3">
            <a:alphaModFix/>
          </a:blip>
          <a:srcRect b="12763" l="0" r="0" t="0"/>
          <a:stretch/>
        </p:blipFill>
        <p:spPr>
          <a:xfrm>
            <a:off x="1851558" y="1521879"/>
            <a:ext cx="5439736" cy="38121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69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pt-BR"/>
              <a:t>ATÉ A PRÓXIMA!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90469" y="3117225"/>
            <a:ext cx="5016500" cy="3324661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pt-BR"/>
              <a:t>Motivação</a:t>
            </a:r>
            <a:endParaRPr/>
          </a:p>
        </p:txBody>
      </p:sp>
      <p:sp>
        <p:nvSpPr>
          <p:cNvPr id="122" name="Google Shape;122;p18"/>
          <p:cNvSpPr txBox="1"/>
          <p:nvPr/>
        </p:nvSpPr>
        <p:spPr>
          <a:xfrm>
            <a:off x="457200" y="2183481"/>
            <a:ext cx="4385135" cy="584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Por que analisar dados?!</a:t>
            </a:r>
            <a:endParaRPr/>
          </a:p>
        </p:txBody>
      </p:sp>
      <p:sp>
        <p:nvSpPr>
          <p:cNvPr id="123" name="Google Shape;123;p18"/>
          <p:cNvSpPr txBox="1"/>
          <p:nvPr/>
        </p:nvSpPr>
        <p:spPr>
          <a:xfrm>
            <a:off x="1672276" y="3964784"/>
            <a:ext cx="1563499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Decidir algo?</a:t>
            </a:r>
            <a:endParaRPr b="1"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18"/>
          <p:cNvSpPr txBox="1"/>
          <p:nvPr/>
        </p:nvSpPr>
        <p:spPr>
          <a:xfrm>
            <a:off x="457200" y="4524793"/>
            <a:ext cx="1509022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Prever algo?</a:t>
            </a:r>
            <a:endParaRPr b="1"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p18"/>
          <p:cNvSpPr txBox="1"/>
          <p:nvPr/>
        </p:nvSpPr>
        <p:spPr>
          <a:xfrm>
            <a:off x="1127173" y="5521051"/>
            <a:ext cx="1866066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Comparar algo?</a:t>
            </a:r>
            <a:endParaRPr b="1"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126;p18"/>
          <p:cNvSpPr txBox="1"/>
          <p:nvPr/>
        </p:nvSpPr>
        <p:spPr>
          <a:xfrm>
            <a:off x="2076882" y="4912055"/>
            <a:ext cx="1752854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Justificar algo?</a:t>
            </a:r>
            <a:endParaRPr b="1"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18"/>
          <p:cNvSpPr txBox="1"/>
          <p:nvPr/>
        </p:nvSpPr>
        <p:spPr>
          <a:xfrm>
            <a:off x="616718" y="3349811"/>
            <a:ext cx="2275458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Compreender algo?</a:t>
            </a:r>
            <a:endParaRPr b="1"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pt-BR"/>
              <a:t>Motivação</a:t>
            </a:r>
            <a:endParaRPr/>
          </a:p>
        </p:txBody>
      </p:sp>
      <p:sp>
        <p:nvSpPr>
          <p:cNvPr id="133" name="Google Shape;133;p19"/>
          <p:cNvSpPr txBox="1"/>
          <p:nvPr/>
        </p:nvSpPr>
        <p:spPr>
          <a:xfrm>
            <a:off x="457200" y="2183481"/>
            <a:ext cx="3325550" cy="584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 que são dados?!</a:t>
            </a:r>
            <a:endParaRPr/>
          </a:p>
        </p:txBody>
      </p:sp>
      <p:pic>
        <p:nvPicPr>
          <p:cNvPr id="134" name="Google Shape;134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00918" y="4562287"/>
            <a:ext cx="3810000" cy="20701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9"/>
          <p:cNvSpPr txBox="1"/>
          <p:nvPr/>
        </p:nvSpPr>
        <p:spPr>
          <a:xfrm>
            <a:off x="2631984" y="3427504"/>
            <a:ext cx="1691614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São números?</a:t>
            </a:r>
            <a:endParaRPr b="1"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19"/>
          <p:cNvSpPr txBox="1"/>
          <p:nvPr/>
        </p:nvSpPr>
        <p:spPr>
          <a:xfrm>
            <a:off x="1009987" y="4124683"/>
            <a:ext cx="1348346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São letras?</a:t>
            </a:r>
            <a:endParaRPr b="1"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19"/>
          <p:cNvSpPr txBox="1"/>
          <p:nvPr/>
        </p:nvSpPr>
        <p:spPr>
          <a:xfrm>
            <a:off x="2360965" y="5120941"/>
            <a:ext cx="1576273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São gráficos?</a:t>
            </a:r>
            <a:endParaRPr b="1"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19"/>
          <p:cNvSpPr txBox="1"/>
          <p:nvPr/>
        </p:nvSpPr>
        <p:spPr>
          <a:xfrm>
            <a:off x="3585904" y="4287537"/>
            <a:ext cx="1521420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São tabelas?</a:t>
            </a:r>
            <a:endParaRPr b="1"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pt-BR"/>
              <a:t>Motivação</a:t>
            </a:r>
            <a:endParaRPr/>
          </a:p>
        </p:txBody>
      </p:sp>
      <p:sp>
        <p:nvSpPr>
          <p:cNvPr id="144" name="Google Shape;144;p20"/>
          <p:cNvSpPr txBox="1"/>
          <p:nvPr/>
        </p:nvSpPr>
        <p:spPr>
          <a:xfrm>
            <a:off x="457200" y="2236350"/>
            <a:ext cx="4221428" cy="584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Como obtemos dados?!</a:t>
            </a:r>
            <a:endParaRPr/>
          </a:p>
        </p:txBody>
      </p:sp>
      <p:pic>
        <p:nvPicPr>
          <p:cNvPr id="145" name="Google Shape;145;p20"/>
          <p:cNvPicPr preferRelativeResize="0"/>
          <p:nvPr/>
        </p:nvPicPr>
        <p:blipFill rotWithShape="1">
          <a:blip r:embed="rId3">
            <a:alphaModFix/>
          </a:blip>
          <a:srcRect b="10145" l="0" r="0" t="0"/>
          <a:stretch/>
        </p:blipFill>
        <p:spPr>
          <a:xfrm>
            <a:off x="3929531" y="3825474"/>
            <a:ext cx="5094941" cy="2853232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0"/>
          <p:cNvSpPr txBox="1"/>
          <p:nvPr/>
        </p:nvSpPr>
        <p:spPr>
          <a:xfrm>
            <a:off x="2161174" y="3401456"/>
            <a:ext cx="2107894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Bancos de Dados?</a:t>
            </a:r>
            <a:endParaRPr b="1"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20"/>
          <p:cNvSpPr txBox="1"/>
          <p:nvPr/>
        </p:nvSpPr>
        <p:spPr>
          <a:xfrm>
            <a:off x="606576" y="4298628"/>
            <a:ext cx="1233380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Crawling?</a:t>
            </a:r>
            <a:endParaRPr b="1"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20"/>
          <p:cNvSpPr txBox="1"/>
          <p:nvPr/>
        </p:nvSpPr>
        <p:spPr>
          <a:xfrm>
            <a:off x="1530084" y="5358635"/>
            <a:ext cx="1531063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Experiência?</a:t>
            </a:r>
            <a:endParaRPr b="1"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20"/>
          <p:cNvSpPr txBox="1"/>
          <p:nvPr/>
        </p:nvSpPr>
        <p:spPr>
          <a:xfrm>
            <a:off x="2659410" y="4498683"/>
            <a:ext cx="1238640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Pesquisa?</a:t>
            </a:r>
            <a:endParaRPr b="1"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pt-BR"/>
              <a:t>Motivação</a:t>
            </a:r>
            <a:endParaRPr/>
          </a:p>
        </p:txBody>
      </p:sp>
      <p:pic>
        <p:nvPicPr>
          <p:cNvPr id="155" name="Google Shape;155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1417638"/>
            <a:ext cx="3190688" cy="4731335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1"/>
          <p:cNvSpPr txBox="1"/>
          <p:nvPr/>
        </p:nvSpPr>
        <p:spPr>
          <a:xfrm>
            <a:off x="4252259" y="1523670"/>
            <a:ext cx="2948043" cy="584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Medir é preciso.</a:t>
            </a:r>
            <a:endParaRPr b="1"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Design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